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3"/>
  </p:notesMasterIdLst>
  <p:sldIdLst>
    <p:sldId id="266" r:id="rId3"/>
    <p:sldId id="265" r:id="rId4"/>
    <p:sldId id="574" r:id="rId5"/>
    <p:sldId id="364" r:id="rId6"/>
    <p:sldId id="575" r:id="rId7"/>
    <p:sldId id="576" r:id="rId8"/>
    <p:sldId id="577" r:id="rId9"/>
    <p:sldId id="578" r:id="rId10"/>
    <p:sldId id="579" r:id="rId11"/>
    <p:sldId id="317" r:id="rId1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6" d="100"/>
          <a:sy n="126" d="100"/>
        </p:scale>
        <p:origin x="381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DE95B4-2955-432A-827E-6B2A51130925}" type="datetimeFigureOut">
              <a:rPr lang="es-CL" smtClean="0"/>
              <a:t>11-07-2025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AE7E2-B2DC-4DA6-B7CD-617125CF16F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71640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El nombre del proyecto puede ser su programa como tal, como también Siglas en Mayúsculas con puntos. ( programa A.B.C)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*2 ejemplos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CL" sz="12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Desarrollo de software educativo/Industrial/ a fines.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_tradnl" sz="1200" b="1" dirty="0">
                <a:solidFill>
                  <a:schemeClr val="bg1"/>
                </a:solidFill>
                <a:ea typeface="Gungsuh" charset="-127"/>
                <a:cs typeface="Gungsuh" charset="-127"/>
              </a:rPr>
              <a:t>Análisis/Implementación/gestión/Automatización de X en X para X 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AD1966-643A-ED45-BFF9-B0FE18A32E2B}" type="slidenum">
              <a:rPr kumimoji="0" lang="es-ES_trad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s-ES_trad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29824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AD1966-643A-ED45-BFF9-B0FE18A32E2B}" type="slidenum">
              <a:rPr kumimoji="0" lang="es-ES_trad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s-ES_trad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8520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40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>
          <a:xfrm>
            <a:off x="4016488" y="8877338"/>
            <a:ext cx="3072687" cy="467314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AA0307-BC63-454F-919A-A5F10E3A1F9A}" type="slidenum">
              <a:rPr kumimoji="0" lang="es-C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s-CL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1939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AD1966-643A-ED45-BFF9-B0FE18A32E2B}" type="slidenum">
              <a:rPr kumimoji="0" lang="es-ES_trad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s-ES_tradnl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2138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L" dirty="0"/>
              <a:t>Como </a:t>
            </a:r>
            <a:r>
              <a:rPr lang="es-CL" b="1" dirty="0"/>
              <a:t>causas</a:t>
            </a:r>
            <a:r>
              <a:rPr lang="es-CL" dirty="0"/>
              <a:t> se tendría lo siguiente: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s-CL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s-CL" dirty="0"/>
              <a:t>Integración: se basa en la falta de plataforma que integre socioeconómicamente a los estudiantes. Es decir, mayores oportunidades de aprendizaje, no sólo con dispositivos móviles.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s-CL" dirty="0"/>
              <a:t>Precisión: falta de datos estadísticos precisos en cuanto a progreso de estudiantes.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s-CL" dirty="0"/>
              <a:t>Progreso: necesidad de plataforma que permita ver el progreso de los estudiantes.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s-CL" dirty="0"/>
              <a:t>Tutoría: falta de plataforma que permita los profesores hacer seguimiento y retroalimentar a sus estudiantes en base a las estadísticas vistas.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endParaRPr lang="es-CL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</a:pPr>
            <a:r>
              <a:rPr lang="es-CL" b="1" dirty="0"/>
              <a:t>Efecto </a:t>
            </a:r>
            <a:r>
              <a:rPr lang="es-CL" dirty="0"/>
              <a:t>(Problemática)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</a:pPr>
            <a:endParaRPr lang="es-CL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</a:pPr>
            <a:r>
              <a:rPr lang="es-CL" dirty="0"/>
              <a:t>La falta de una plataforma de auto aprendizaje que abarque… (Lectura de cabeza de pescado).</a:t>
            </a:r>
            <a:endParaRPr dirty="0"/>
          </a:p>
        </p:txBody>
      </p:sp>
      <p:sp>
        <p:nvSpPr>
          <p:cNvPr id="180" name="Google Shape;180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fld id="{00000000-1234-1234-1234-123412341234}" type="slidenum">
              <a:rPr kumimoji="0" lang="es-C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ts val="1400"/>
                <a:buFontTx/>
                <a:buNone/>
                <a:tabLst/>
                <a:defRPr/>
              </a:pPr>
              <a:t>4</a:t>
            </a:fld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0992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C00381-2495-21C6-8518-51934890C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F18C3257-FA49-A0C2-AFD9-42DF3231D8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6490B56-E69A-AC31-B49B-3802895545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329E207-9FFE-D4D5-41F1-3382D1CB2C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AD1966-643A-ED45-BFF9-B0FE18A32E2B}" type="slidenum">
              <a:rPr kumimoji="0" lang="es-ES_trad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s-ES_tradnl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7291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46744F-8736-3C0F-90A9-AE43F456E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C6E93B40-7048-7723-B198-968893387E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2C05AE4-1731-DD84-3372-69AD2780DD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16DD172-349E-1F65-6D6B-F6ACFCFE30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AD1966-643A-ED45-BFF9-B0FE18A32E2B}" type="slidenum">
              <a:rPr kumimoji="0" lang="es-ES_trad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s-ES_tradnl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1386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13839-AE73-E31C-4B9D-E6DBA120A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25A6E027-FDBA-D035-0156-D1CB011493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F3040CD-10F4-18B8-8B41-9F66BA0F09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674AF8E-7FEC-771C-AA74-191A8BDC03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AD1966-643A-ED45-BFF9-B0FE18A32E2B}" type="slidenum">
              <a:rPr kumimoji="0" lang="es-ES_trad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s-ES_tradnl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9271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06DF4-875B-B9CA-549F-F13D68BBC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76EF544-AC17-F519-6D06-8DCBFFC24F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38EA45DF-6B93-6AD3-2531-CFCCEB344C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5A3C816-1A4D-6B0E-2435-1308150FEE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AD1966-643A-ED45-BFF9-B0FE18A32E2B}" type="slidenum">
              <a:rPr kumimoji="0" lang="es-ES_trad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s-ES_tradnl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4536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06DF4-875B-B9CA-549F-F13D68BBC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76EF544-AC17-F519-6D06-8DCBFFC24F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38EA45DF-6B93-6AD3-2531-CFCCEB344C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5A3C816-1A4D-6B0E-2435-1308150FEE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AD1966-643A-ED45-BFF9-B0FE18A32E2B}" type="slidenum">
              <a:rPr kumimoji="0" lang="es-ES_trad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s-ES_tradnl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0627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8027478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4280850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823800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391ABD7-D8E1-4B72-A8F7-C9452E4B04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01400" y="298847"/>
            <a:ext cx="800100" cy="6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51890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C0729-0923-40EF-BE00-055C9B1FC43A}" type="datetime1">
              <a:rPr lang="es-ES_tradnl" smtClean="0"/>
              <a:t>11/07/2025</a:t>
            </a:fld>
            <a:endParaRPr lang="es-ES_tradnl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2634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78923447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4624078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8923033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7883033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2612057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7584247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3486008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9800290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16464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650" y="1404939"/>
            <a:ext cx="11715750" cy="47720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6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36221-589F-2846-B89B-D09559D774BF}" type="datetimeFigureOut">
              <a:rPr lang="es-ES_tradnl" smtClean="0"/>
              <a:t>11/07/2025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598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392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2F6F5-E16D-F340-A90C-ABCF032D59B6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45C0FF0-4734-47BE-AB72-CB2DFC30C2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21875" b="67253"/>
          <a:stretch/>
        </p:blipFill>
        <p:spPr>
          <a:xfrm>
            <a:off x="0" y="0"/>
            <a:ext cx="12192000" cy="132556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650" y="79376"/>
            <a:ext cx="10820400" cy="1189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260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cto 5"/>
          <p:cNvCxnSpPr/>
          <p:nvPr/>
        </p:nvCxnSpPr>
        <p:spPr>
          <a:xfrm>
            <a:off x="2016141" y="3591697"/>
            <a:ext cx="777864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/>
          <p:cNvCxnSpPr/>
          <p:nvPr/>
        </p:nvCxnSpPr>
        <p:spPr>
          <a:xfrm flipH="1">
            <a:off x="3710084" y="2158313"/>
            <a:ext cx="1" cy="12731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4059008" y="2222969"/>
            <a:ext cx="573578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Gungsuh" charset="-127"/>
                <a:cs typeface="Gungsuh" charset="-127"/>
              </a:rPr>
              <a:t>Proyecto de Título: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Gungsuh" charset="-127"/>
                <a:cs typeface="Gungsuh" charset="-127"/>
              </a:rPr>
              <a:t>Prototipo </a:t>
            </a:r>
            <a:r>
              <a:rPr kumimoji="0" lang="es-ES_tradnl" sz="4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Gungsuh" charset="-127"/>
                <a:cs typeface="Gungsuh" charset="-127"/>
              </a:rPr>
              <a:t>ControlRepro</a:t>
            </a:r>
            <a:endParaRPr kumimoji="0" lang="es-ES_tradnl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Gungsuh" charset="-127"/>
              <a:cs typeface="Gungsuh" charset="-127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Gungsuh" charset="-127"/>
                <a:cs typeface="Gungsuh" charset="-127"/>
              </a:rPr>
              <a:t>Un sistema para gestión de productos y relación con proveedores enfocado en pymes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2016141" y="3722684"/>
            <a:ext cx="28991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Profesor: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####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7949624" y="3722687"/>
            <a:ext cx="19557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Desarrollado por: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Sebastian</a:t>
            </a:r>
            <a:r>
              <a:rPr kumimoji="0" lang="es-ES_tradnl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Cerda Fuentes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2016142" y="5889211"/>
            <a:ext cx="569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Gungsuh" charset="-127"/>
                <a:cs typeface="Gungsuh" charset="-127"/>
              </a:rPr>
              <a:t>#####</a:t>
            </a:r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352" y="2158316"/>
            <a:ext cx="1279083" cy="118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3809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0ED3D62-1930-46A2-8963-A01F38125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latin typeface="+mn-lt"/>
              </a:rPr>
              <a:t>Conclusiones Finales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1368C95-2A61-4AE5-A270-169B044FDB16}"/>
              </a:ext>
            </a:extLst>
          </p:cNvPr>
          <p:cNvSpPr txBox="1"/>
          <p:nvPr/>
        </p:nvSpPr>
        <p:spPr>
          <a:xfrm>
            <a:off x="399317" y="1591408"/>
            <a:ext cx="1139336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 desarrollo de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ControlRepro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permitió materializar una solución concreta y funcional para una necesidad real en las pequeñas y medianas empresas: la gestión inteligente de reposición de productos.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través de un enfoque ágil, modular y progresivo, se logró implementar un MVP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que:Garantiza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trazabilidad mediante autenticación con RUT y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PIN.Permite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gestionar productos y proveedores de forma estructurada.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Entrega herramientas de exportación profesional con un solo clic.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Notifica visualmente situaciones críticas de stock.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Funciona de manera local, sin requerir conexión a internet ni conocimientos técnicos avanzados.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ControlRepro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representa un avance significativo frente a los métodos tradicionales utilizados por muchas PYMES. 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 diseño flexible y escalable permite futuras ampliaciones, como el motor de sugerencias, la exportación a PDF y el análisis histórico de consumo.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 proyecto demuestra que es posible entregar soluciones tecnológicas efectivas, accesibles y funcionales, incluso en entornos operativos simples.</a:t>
            </a:r>
          </a:p>
        </p:txBody>
      </p:sp>
    </p:spTree>
    <p:extLst>
      <p:ext uri="{BB962C8B-B14F-4D97-AF65-F5344CB8AC3E}">
        <p14:creationId xmlns:p14="http://schemas.microsoft.com/office/powerpoint/2010/main" val="81791048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 txBox="1">
            <a:spLocks/>
          </p:cNvSpPr>
          <p:nvPr/>
        </p:nvSpPr>
        <p:spPr>
          <a:xfrm>
            <a:off x="1801092" y="1"/>
            <a:ext cx="8866909" cy="10099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arrow" panose="020B0606020202030204" pitchFamily="34" charset="0"/>
                <a:ea typeface="+mj-ea"/>
                <a:cs typeface="Arial" charset="0"/>
              </a:rPr>
              <a:t> AGENDA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3" t="20538" r="153" b="51651"/>
          <a:stretch/>
        </p:blipFill>
        <p:spPr>
          <a:xfrm>
            <a:off x="1509987" y="1"/>
            <a:ext cx="9172026" cy="80288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024" y="89554"/>
            <a:ext cx="719254" cy="600029"/>
          </a:xfrm>
          <a:prstGeom prst="rect">
            <a:avLst/>
          </a:prstGeom>
        </p:spPr>
      </p:pic>
      <p:sp>
        <p:nvSpPr>
          <p:cNvPr id="10" name="1 Título"/>
          <p:cNvSpPr>
            <a:spLocks noGrp="1"/>
          </p:cNvSpPr>
          <p:nvPr>
            <p:ph type="title"/>
          </p:nvPr>
        </p:nvSpPr>
        <p:spPr>
          <a:xfrm>
            <a:off x="1533860" y="-240396"/>
            <a:ext cx="8229600" cy="1143000"/>
          </a:xfrm>
        </p:spPr>
        <p:txBody>
          <a:bodyPr/>
          <a:lstStyle/>
          <a:p>
            <a:r>
              <a:rPr lang="es-CL" altLang="es-E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2CFCC25-2A5B-4331-8AF8-36485EA06E9A}"/>
              </a:ext>
            </a:extLst>
          </p:cNvPr>
          <p:cNvSpPr/>
          <p:nvPr/>
        </p:nvSpPr>
        <p:spPr>
          <a:xfrm>
            <a:off x="1524000" y="779134"/>
            <a:ext cx="9157648" cy="609068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>
                <a:tab pos="3150870" algn="l"/>
                <a:tab pos="449580" algn="l"/>
              </a:tabLst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Times New Roman" panose="02020603050405020304" pitchFamily="18" charset="0"/>
              <a:cs typeface="+mn-cs"/>
            </a:endParaRPr>
          </a:p>
        </p:txBody>
      </p:sp>
      <p:sp>
        <p:nvSpPr>
          <p:cNvPr id="143" name="Elipse 142">
            <a:extLst>
              <a:ext uri="{FF2B5EF4-FFF2-40B4-BE49-F238E27FC236}">
                <a16:creationId xmlns:a16="http://schemas.microsoft.com/office/drawing/2014/main" id="{8DA30386-7C0C-489C-A3DF-C6A508B3F669}"/>
              </a:ext>
            </a:extLst>
          </p:cNvPr>
          <p:cNvSpPr/>
          <p:nvPr/>
        </p:nvSpPr>
        <p:spPr>
          <a:xfrm>
            <a:off x="1605413" y="2338933"/>
            <a:ext cx="2641768" cy="2553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63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4" name="Elipse 143">
            <a:extLst>
              <a:ext uri="{FF2B5EF4-FFF2-40B4-BE49-F238E27FC236}">
                <a16:creationId xmlns:a16="http://schemas.microsoft.com/office/drawing/2014/main" id="{7FE2F1ED-45E8-4A55-86D8-12DEE006EACD}"/>
              </a:ext>
            </a:extLst>
          </p:cNvPr>
          <p:cNvSpPr/>
          <p:nvPr/>
        </p:nvSpPr>
        <p:spPr>
          <a:xfrm>
            <a:off x="1706523" y="2446774"/>
            <a:ext cx="2439549" cy="2337921"/>
          </a:xfrm>
          <a:prstGeom prst="ellipse">
            <a:avLst/>
          </a:prstGeom>
          <a:solidFill>
            <a:srgbClr val="9B00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Times New Roman" panose="02020603050405020304" pitchFamily="18" charset="0"/>
              <a:cs typeface="+mn-cs"/>
            </a:endParaRPr>
          </a:p>
        </p:txBody>
      </p:sp>
      <p:sp>
        <p:nvSpPr>
          <p:cNvPr id="145" name="Arco 144">
            <a:extLst>
              <a:ext uri="{FF2B5EF4-FFF2-40B4-BE49-F238E27FC236}">
                <a16:creationId xmlns:a16="http://schemas.microsoft.com/office/drawing/2014/main" id="{1CB9070B-B11B-4EF6-BD09-E5843C200029}"/>
              </a:ext>
            </a:extLst>
          </p:cNvPr>
          <p:cNvSpPr/>
          <p:nvPr/>
        </p:nvSpPr>
        <p:spPr>
          <a:xfrm>
            <a:off x="905020" y="1997612"/>
            <a:ext cx="3689041" cy="3390314"/>
          </a:xfrm>
          <a:prstGeom prst="arc">
            <a:avLst>
              <a:gd name="adj1" fmla="val 16342545"/>
              <a:gd name="adj2" fmla="val 5327028"/>
            </a:avLst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FA86E8F-CFE6-440D-9513-CF688B318B14}"/>
              </a:ext>
            </a:extLst>
          </p:cNvPr>
          <p:cNvSpPr txBox="1"/>
          <p:nvPr/>
        </p:nvSpPr>
        <p:spPr>
          <a:xfrm flipH="1">
            <a:off x="1839349" y="3289345"/>
            <a:ext cx="2173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Contenidos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6A96FB6F-464C-4CFC-AAAE-FE9E2211F0CC}"/>
              </a:ext>
            </a:extLst>
          </p:cNvPr>
          <p:cNvSpPr/>
          <p:nvPr/>
        </p:nvSpPr>
        <p:spPr>
          <a:xfrm>
            <a:off x="3968153" y="1041758"/>
            <a:ext cx="6636266" cy="1313844"/>
          </a:xfrm>
          <a:prstGeom prst="roundRect">
            <a:avLst>
              <a:gd name="adj" fmla="val 50000"/>
            </a:avLst>
          </a:prstGeom>
          <a:solidFill>
            <a:srgbClr val="9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1B584371-B877-4487-A885-13CFC7BE528A}"/>
              </a:ext>
            </a:extLst>
          </p:cNvPr>
          <p:cNvSpPr txBox="1"/>
          <p:nvPr/>
        </p:nvSpPr>
        <p:spPr>
          <a:xfrm flipH="1">
            <a:off x="5057627" y="1064333"/>
            <a:ext cx="54225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Contextualización y Objetivos del Proyecto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Problemática en reposición de productos en PYMES.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Propuesta de solución inteligente y local.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Objetivo general y específicos.</a:t>
            </a: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Times New Roman" panose="02020603050405020304" pitchFamily="18" charset="0"/>
              <a:cs typeface="+mn-cs"/>
            </a:endParaRP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0D5F967E-F39A-4D81-A718-A4FAD7624D2E}"/>
              </a:ext>
            </a:extLst>
          </p:cNvPr>
          <p:cNvSpPr/>
          <p:nvPr/>
        </p:nvSpPr>
        <p:spPr>
          <a:xfrm>
            <a:off x="4707900" y="2513938"/>
            <a:ext cx="5900607" cy="1486512"/>
          </a:xfrm>
          <a:prstGeom prst="roundRect">
            <a:avLst>
              <a:gd name="adj" fmla="val 50000"/>
            </a:avLst>
          </a:prstGeom>
          <a:solidFill>
            <a:srgbClr val="9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78708BB-6C59-481C-87F8-E83639C02A61}"/>
              </a:ext>
            </a:extLst>
          </p:cNvPr>
          <p:cNvSpPr txBox="1"/>
          <p:nvPr/>
        </p:nvSpPr>
        <p:spPr>
          <a:xfrm flipH="1">
            <a:off x="5789254" y="2642003"/>
            <a:ext cx="47246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Desarrollo y Metodología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Metodología incremental.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Uso de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Electron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+ Vue.js.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Herramientas clave del proyecto.</a:t>
            </a: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Times New Roman" panose="02020603050405020304" pitchFamily="18" charset="0"/>
              <a:cs typeface="+mn-cs"/>
            </a:endParaRPr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05D52872-FF15-48C3-A89C-38EB9807EB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087" y="1341145"/>
            <a:ext cx="719254" cy="600029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B0590EBA-767E-4AC3-92AB-9443D1715E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53" y="2911506"/>
            <a:ext cx="719254" cy="600029"/>
          </a:xfrm>
          <a:prstGeom prst="rect">
            <a:avLst/>
          </a:prstGeom>
        </p:spPr>
      </p:pic>
      <p:sp>
        <p:nvSpPr>
          <p:cNvPr id="29" name="Elipse 28">
            <a:extLst>
              <a:ext uri="{FF2B5EF4-FFF2-40B4-BE49-F238E27FC236}">
                <a16:creationId xmlns:a16="http://schemas.microsoft.com/office/drawing/2014/main" id="{065CBF04-97C4-4702-984F-69B6A753AE63}"/>
              </a:ext>
            </a:extLst>
          </p:cNvPr>
          <p:cNvSpPr/>
          <p:nvPr/>
        </p:nvSpPr>
        <p:spPr>
          <a:xfrm>
            <a:off x="4489171" y="3451478"/>
            <a:ext cx="204716" cy="215067"/>
          </a:xfrm>
          <a:prstGeom prst="ellipse">
            <a:avLst/>
          </a:prstGeom>
          <a:solidFill>
            <a:srgbClr val="9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671EAE68-5C1C-477E-9CAE-AB51550E00FF}"/>
              </a:ext>
            </a:extLst>
          </p:cNvPr>
          <p:cNvSpPr/>
          <p:nvPr/>
        </p:nvSpPr>
        <p:spPr>
          <a:xfrm>
            <a:off x="2785521" y="1858459"/>
            <a:ext cx="204716" cy="215067"/>
          </a:xfrm>
          <a:prstGeom prst="ellipse">
            <a:avLst/>
          </a:prstGeom>
          <a:solidFill>
            <a:srgbClr val="9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9" name="Conector: angular 38">
            <a:extLst>
              <a:ext uri="{FF2B5EF4-FFF2-40B4-BE49-F238E27FC236}">
                <a16:creationId xmlns:a16="http://schemas.microsoft.com/office/drawing/2014/main" id="{4C05C2D3-EE84-4CB3-B4A9-521D4430522F}"/>
              </a:ext>
            </a:extLst>
          </p:cNvPr>
          <p:cNvCxnSpPr>
            <a:cxnSpLocks/>
            <a:stCxn id="16" idx="1"/>
            <a:endCxn id="37" idx="6"/>
          </p:cNvCxnSpPr>
          <p:nvPr/>
        </p:nvCxnSpPr>
        <p:spPr>
          <a:xfrm rot="10800000" flipV="1">
            <a:off x="2990237" y="1698679"/>
            <a:ext cx="977916" cy="267313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944766D-A0EA-4D3B-B528-0ADA906FA58C}"/>
              </a:ext>
            </a:extLst>
          </p:cNvPr>
          <p:cNvSpPr txBox="1"/>
          <p:nvPr/>
        </p:nvSpPr>
        <p:spPr>
          <a:xfrm>
            <a:off x="2556187" y="97579"/>
            <a:ext cx="3190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>
                <a:tab pos="3150870" algn="l"/>
                <a:tab pos="449580" algn="l"/>
              </a:tabLst>
              <a:defRPr/>
            </a:pPr>
            <a:r>
              <a:rPr kumimoji="0" lang="es-E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Times New Roman" panose="02020603050405020304" pitchFamily="18" charset="0"/>
                <a:cs typeface="+mn-cs"/>
              </a:rPr>
              <a:t>Tabla de Contenidos</a:t>
            </a:r>
            <a:endParaRPr kumimoji="0" lang="es-CL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Times New Roman" panose="02020603050405020304" pitchFamily="18" charset="0"/>
              <a:cs typeface="+mn-cs"/>
            </a:endParaRPr>
          </a:p>
        </p:txBody>
      </p:sp>
      <p:cxnSp>
        <p:nvCxnSpPr>
          <p:cNvPr id="36" name="Conector: angular 35">
            <a:extLst>
              <a:ext uri="{FF2B5EF4-FFF2-40B4-BE49-F238E27FC236}">
                <a16:creationId xmlns:a16="http://schemas.microsoft.com/office/drawing/2014/main" id="{6C2F5E51-84CD-4906-AFD5-884B2F3F5CE8}"/>
              </a:ext>
            </a:extLst>
          </p:cNvPr>
          <p:cNvCxnSpPr>
            <a:cxnSpLocks/>
            <a:stCxn id="29" idx="6"/>
            <a:endCxn id="18" idx="1"/>
          </p:cNvCxnSpPr>
          <p:nvPr/>
        </p:nvCxnSpPr>
        <p:spPr>
          <a:xfrm flipV="1">
            <a:off x="4693887" y="3257194"/>
            <a:ext cx="14013" cy="301818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ectángulo: esquinas redondeadas 52">
            <a:extLst>
              <a:ext uri="{FF2B5EF4-FFF2-40B4-BE49-F238E27FC236}">
                <a16:creationId xmlns:a16="http://schemas.microsoft.com/office/drawing/2014/main" id="{184C4EAE-53F8-45D9-BFC7-514F0EE5CCFD}"/>
              </a:ext>
            </a:extLst>
          </p:cNvPr>
          <p:cNvSpPr/>
          <p:nvPr/>
        </p:nvSpPr>
        <p:spPr>
          <a:xfrm>
            <a:off x="4483827" y="4398018"/>
            <a:ext cx="5996306" cy="1506219"/>
          </a:xfrm>
          <a:prstGeom prst="roundRect">
            <a:avLst>
              <a:gd name="adj" fmla="val 50000"/>
            </a:avLst>
          </a:prstGeom>
          <a:solidFill>
            <a:srgbClr val="9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93055CB8-248E-4FB9-8745-EC3F9520FEAD}"/>
              </a:ext>
            </a:extLst>
          </p:cNvPr>
          <p:cNvSpPr txBox="1"/>
          <p:nvPr/>
        </p:nvSpPr>
        <p:spPr>
          <a:xfrm flipH="1">
            <a:off x="5500506" y="4417712"/>
            <a:ext cx="48594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Implementación y Resultados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Funcionalidades principales de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ControlRepro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Flujo y exportación de pedidos.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Conclusiones y referencias.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>
                <a:tab pos="3150870" algn="l"/>
                <a:tab pos="449580" algn="l"/>
              </a:tabLst>
              <a:defRPr/>
            </a:pP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Times New Roman" panose="02020603050405020304" pitchFamily="18" charset="0"/>
              <a:cs typeface="+mn-cs"/>
            </a:endParaRPr>
          </a:p>
        </p:txBody>
      </p:sp>
      <p:pic>
        <p:nvPicPr>
          <p:cNvPr id="56" name="Imagen 55">
            <a:extLst>
              <a:ext uri="{FF2B5EF4-FFF2-40B4-BE49-F238E27FC236}">
                <a16:creationId xmlns:a16="http://schemas.microsoft.com/office/drawing/2014/main" id="{413B4201-2CD9-4FE6-8195-F646C6FD19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214" y="4761202"/>
            <a:ext cx="719254" cy="600029"/>
          </a:xfrm>
          <a:prstGeom prst="rect">
            <a:avLst/>
          </a:prstGeom>
        </p:spPr>
      </p:pic>
      <p:sp>
        <p:nvSpPr>
          <p:cNvPr id="57" name="Elipse 56">
            <a:extLst>
              <a:ext uri="{FF2B5EF4-FFF2-40B4-BE49-F238E27FC236}">
                <a16:creationId xmlns:a16="http://schemas.microsoft.com/office/drawing/2014/main" id="{C34235DA-065E-499C-9F64-3D9D148F19D3}"/>
              </a:ext>
            </a:extLst>
          </p:cNvPr>
          <p:cNvSpPr/>
          <p:nvPr/>
        </p:nvSpPr>
        <p:spPr>
          <a:xfrm>
            <a:off x="2777325" y="5237668"/>
            <a:ext cx="204716" cy="215067"/>
          </a:xfrm>
          <a:prstGeom prst="ellipse">
            <a:avLst/>
          </a:prstGeom>
          <a:solidFill>
            <a:srgbClr val="9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58" name="Conector: angular 57">
            <a:extLst>
              <a:ext uri="{FF2B5EF4-FFF2-40B4-BE49-F238E27FC236}">
                <a16:creationId xmlns:a16="http://schemas.microsoft.com/office/drawing/2014/main" id="{35D714F4-ACDB-424D-B51B-9BF34124191C}"/>
              </a:ext>
            </a:extLst>
          </p:cNvPr>
          <p:cNvCxnSpPr>
            <a:cxnSpLocks/>
            <a:stCxn id="53" idx="1"/>
            <a:endCxn id="57" idx="6"/>
          </p:cNvCxnSpPr>
          <p:nvPr/>
        </p:nvCxnSpPr>
        <p:spPr>
          <a:xfrm rot="10800000" flipV="1">
            <a:off x="2982041" y="5151128"/>
            <a:ext cx="1501786" cy="194074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64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18" grpId="0" animBg="1"/>
      <p:bldP spid="19" grpId="0"/>
      <p:bldP spid="29" grpId="0" animBg="1"/>
      <p:bldP spid="37" grpId="0" animBg="1"/>
      <p:bldP spid="53" grpId="0" animBg="1"/>
      <p:bldP spid="55" grpId="0"/>
      <p:bldP spid="5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3"/>
          <a:stretch/>
        </p:blipFill>
        <p:spPr>
          <a:xfrm>
            <a:off x="1509987" y="0"/>
            <a:ext cx="9172026" cy="80288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024" y="89554"/>
            <a:ext cx="719254" cy="60002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E4756808-4752-4722-95A3-BEC7BE9FA800}"/>
              </a:ext>
            </a:extLst>
          </p:cNvPr>
          <p:cNvSpPr/>
          <p:nvPr/>
        </p:nvSpPr>
        <p:spPr>
          <a:xfrm>
            <a:off x="1752521" y="134048"/>
            <a:ext cx="84471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Fase Conceptual y Contextualización</a:t>
            </a:r>
          </a:p>
        </p:txBody>
      </p:sp>
      <p:sp>
        <p:nvSpPr>
          <p:cNvPr id="40" name="Rectangle 19">
            <a:extLst>
              <a:ext uri="{FF2B5EF4-FFF2-40B4-BE49-F238E27FC236}">
                <a16:creationId xmlns:a16="http://schemas.microsoft.com/office/drawing/2014/main" id="{CB64BA92-EC60-2091-4954-490F0B951C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067" y="644100"/>
            <a:ext cx="10643783" cy="6463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" alt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Las pequeñas y medianas empresas (PYMES) suelen enfrentar dificultades en la reposición eficiente de productos, debido al uso de métodos manuales y poco sistemáticos para registrar consumos y generar pedidos. El uso de planillas desactualizadas, la falta de registros históricos confiables y la ausencia de planificación provocan quiebres de stock, sobreabastecimiento o compras a proveedores no óptimos.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" alt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Frente a esta realidad, nace </a:t>
            </a:r>
            <a:r>
              <a:rPr kumimoji="0" lang="es-ES" alt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ControlRepro</a:t>
            </a:r>
            <a:r>
              <a:rPr kumimoji="0" lang="es-ES" alt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, una aplicación de escritorio multiplataforma diseñada para optimizar el proceso de reposición de productos en PYMES, a través de una gestión inteligente que considere el comportamiento de consumo, el stock mínimo y los tiempos de entrega de cada proveedor.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" alt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🎯 Objetivo General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Desarrollar una aplicación de escritorio local que automatice la reposición de productos en PYMES mediante el registro de consumos, la asociación con proveedores y la generación de pedidos sugeridos basados en reglas simples y datos reales.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" alt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✅ Objetivos Específicos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Garantizar acceso seguro mediante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login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con RUT y PIN.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Permitir el registro y gestión de productos junto a sus proveedores (con lead time).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Registrar consumos históricos de productos.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Generar automáticamente pedidos sugeridos basados en stock, consumo y entrega.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Exportar pedidos en formato Excel y PDF.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Emitir alertas visuales ante bajo stock o retrasos frecuentes de proveedores.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" alt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200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5"/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3"/>
          <a:stretch/>
        </p:blipFill>
        <p:spPr>
          <a:xfrm>
            <a:off x="1495974" y="0"/>
            <a:ext cx="9172026" cy="802886"/>
          </a:xfrm>
          <a:prstGeom prst="rect">
            <a:avLst/>
          </a:prstGeom>
          <a:noFill/>
          <a:ln>
            <a:noFill/>
          </a:ln>
          <a:effectLst>
            <a:outerShdw blurRad="76200" sy="23000" kx="1200000" algn="br" rotWithShape="0">
              <a:srgbClr val="000000">
                <a:alpha val="20000"/>
              </a:srgbClr>
            </a:outerShdw>
          </a:effectLst>
        </p:spPr>
      </p:pic>
      <p:pic>
        <p:nvPicPr>
          <p:cNvPr id="183" name="Google Shape;183;p5"/>
          <p:cNvPicPr preferRelativeResize="0"/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40024" y="89554"/>
            <a:ext cx="719254" cy="60002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5"/>
          <p:cNvSpPr/>
          <p:nvPr/>
        </p:nvSpPr>
        <p:spPr>
          <a:xfrm>
            <a:off x="1752521" y="134048"/>
            <a:ext cx="844713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Tx/>
              <a:buNone/>
              <a:tabLst/>
              <a:defRPr/>
            </a:pPr>
            <a:r>
              <a:rPr kumimoji="0" lang="es-CL" sz="2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Identificación del problema</a:t>
            </a:r>
            <a:endParaRPr kumimoji="0" sz="2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74C522D0-5AD4-4E66-B034-B753438763AE}"/>
              </a:ext>
            </a:extLst>
          </p:cNvPr>
          <p:cNvGraphicFramePr>
            <a:graphicFrameLocks noGrp="1"/>
          </p:cNvGraphicFramePr>
          <p:nvPr/>
        </p:nvGraphicFramePr>
        <p:xfrm>
          <a:off x="0" y="1292469"/>
          <a:ext cx="12192000" cy="56585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246257872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2877570735"/>
                    </a:ext>
                  </a:extLst>
                </a:gridCol>
              </a:tblGrid>
              <a:tr h="360980">
                <a:tc>
                  <a:txBody>
                    <a:bodyPr/>
                    <a:lstStyle/>
                    <a:p>
                      <a:r>
                        <a:rPr lang="es-ES" b="1" dirty="0"/>
                        <a:t>Problema Detectado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b="1"/>
                        <a:t>Solución Proporcionada por ControlRepro</a:t>
                      </a:r>
                      <a:endParaRPr lang="es-E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2852095"/>
                  </a:ext>
                </a:extLst>
              </a:tr>
              <a:tr h="613819">
                <a:tc>
                  <a:txBody>
                    <a:bodyPr/>
                    <a:lstStyle/>
                    <a:p>
                      <a:r>
                        <a:rPr lang="es-ES"/>
                        <a:t>Falta de trazabilidad en el uso del sistema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🔐 Login con RUT y PIN que asocia cada acción a un trabajador identificado.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2369607"/>
                  </a:ext>
                </a:extLst>
              </a:tr>
              <a:tr h="768861">
                <a:tc>
                  <a:txBody>
                    <a:bodyPr/>
                    <a:lstStyle/>
                    <a:p>
                      <a:r>
                        <a:rPr lang="es-ES"/>
                        <a:t>Reposición manual e improvisada de productos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📦 Motor automático de sugerencias basado en stock mínimo y consumo histórico.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4425353"/>
                  </a:ext>
                </a:extLst>
              </a:tr>
              <a:tr h="538203">
                <a:tc>
                  <a:txBody>
                    <a:bodyPr/>
                    <a:lstStyle/>
                    <a:p>
                      <a:r>
                        <a:rPr lang="es-ES"/>
                        <a:t>Desconocimiento del comportamiento real de consumo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📊 Registro histórico de egresos por producto.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8421523"/>
                  </a:ext>
                </a:extLst>
              </a:tr>
              <a:tr h="613819">
                <a:tc>
                  <a:txBody>
                    <a:bodyPr/>
                    <a:lstStyle/>
                    <a:p>
                      <a:r>
                        <a:rPr lang="es-ES"/>
                        <a:t>Dificultad para generar pedidos rápidos y precisos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🧾 Generación de pedidos con un clic, incluyendo cantidades y proveedor ideal.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5453756"/>
                  </a:ext>
                </a:extLst>
              </a:tr>
              <a:tr h="613819">
                <a:tc>
                  <a:txBody>
                    <a:bodyPr/>
                    <a:lstStyle/>
                    <a:p>
                      <a:r>
                        <a:rPr lang="es-ES"/>
                        <a:t>Retrasos frecuentes por parte de ciertos proveedores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⏱️ Lead time por proveedor + alertas si hay comportamiento anómalo.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1691444"/>
                  </a:ext>
                </a:extLst>
              </a:tr>
              <a:tr h="613819">
                <a:tc>
                  <a:txBody>
                    <a:bodyPr/>
                    <a:lstStyle/>
                    <a:p>
                      <a:r>
                        <a:rPr lang="es-ES"/>
                        <a:t>Errores humanos en la gestión de inventario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✅ Interfaz simplificada y validaciones para ingreso de productos existentes.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5802955"/>
                  </a:ext>
                </a:extLst>
              </a:tr>
              <a:tr h="656590">
                <a:tc>
                  <a:txBody>
                    <a:bodyPr/>
                    <a:lstStyle/>
                    <a:p>
                      <a:r>
                        <a:rPr lang="es-ES"/>
                        <a:t>No hay control sobre el stock crítico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🚨 Alertas visuales por productos con bajo stock o cerca del punto de reposición.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187334"/>
                  </a:ext>
                </a:extLst>
              </a:tr>
              <a:tr h="768861">
                <a:tc>
                  <a:txBody>
                    <a:bodyPr/>
                    <a:lstStyle/>
                    <a:p>
                      <a:r>
                        <a:rPr lang="es-ES"/>
                        <a:t>Exportación manual poco estructurada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📁 Exportación automática a Excel (y próximamente PDF) en formato profesional.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77685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7810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AAF3C-B539-3A52-B3FF-ABC1D1FBF5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48B221F-9536-B6F4-413F-0B0DA7101E4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3"/>
          <a:stretch/>
        </p:blipFill>
        <p:spPr>
          <a:xfrm>
            <a:off x="1509987" y="0"/>
            <a:ext cx="9172026" cy="80288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04359B0-014F-4185-6D49-ECEAF69C729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024" y="89554"/>
            <a:ext cx="719254" cy="60002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E8A23BE8-DBE9-3D87-E134-E6ED80CCCD8D}"/>
              </a:ext>
            </a:extLst>
          </p:cNvPr>
          <p:cNvSpPr/>
          <p:nvPr/>
        </p:nvSpPr>
        <p:spPr>
          <a:xfrm>
            <a:off x="1752521" y="134048"/>
            <a:ext cx="84471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Comparación de Metodologías Fase de Análisis</a:t>
            </a:r>
          </a:p>
        </p:txBody>
      </p:sp>
      <p:sp>
        <p:nvSpPr>
          <p:cNvPr id="40" name="Rectangle 19">
            <a:extLst>
              <a:ext uri="{FF2B5EF4-FFF2-40B4-BE49-F238E27FC236}">
                <a16:creationId xmlns:a16="http://schemas.microsoft.com/office/drawing/2014/main" id="{CD91283D-163A-AD36-A13D-E58A51F264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430" y="1205385"/>
            <a:ext cx="1103295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Luego de un análisis y basándose en las necesidades del proyecto </a:t>
            </a:r>
            <a:r>
              <a:rPr kumimoji="0" lang="es-E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ControlRepro</a:t>
            </a: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, se consideraron las siguientes metodologías:</a:t>
            </a:r>
            <a:endParaRPr kumimoji="0" lang="es-ES" alt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21F7E5A-AD13-EBCC-5466-91EF2E9622D5}"/>
              </a:ext>
            </a:extLst>
          </p:cNvPr>
          <p:cNvGraphicFramePr>
            <a:graphicFrameLocks noGrp="1"/>
          </p:cNvGraphicFramePr>
          <p:nvPr/>
        </p:nvGraphicFramePr>
        <p:xfrm>
          <a:off x="842770" y="2212426"/>
          <a:ext cx="10266632" cy="4556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6658">
                  <a:extLst>
                    <a:ext uri="{9D8B030D-6E8A-4147-A177-3AD203B41FA5}">
                      <a16:colId xmlns:a16="http://schemas.microsoft.com/office/drawing/2014/main" val="3976770573"/>
                    </a:ext>
                  </a:extLst>
                </a:gridCol>
                <a:gridCol w="2566658">
                  <a:extLst>
                    <a:ext uri="{9D8B030D-6E8A-4147-A177-3AD203B41FA5}">
                      <a16:colId xmlns:a16="http://schemas.microsoft.com/office/drawing/2014/main" val="2022475488"/>
                    </a:ext>
                  </a:extLst>
                </a:gridCol>
                <a:gridCol w="2566658">
                  <a:extLst>
                    <a:ext uri="{9D8B030D-6E8A-4147-A177-3AD203B41FA5}">
                      <a16:colId xmlns:a16="http://schemas.microsoft.com/office/drawing/2014/main" val="499931857"/>
                    </a:ext>
                  </a:extLst>
                </a:gridCol>
                <a:gridCol w="2566658">
                  <a:extLst>
                    <a:ext uri="{9D8B030D-6E8A-4147-A177-3AD203B41FA5}">
                      <a16:colId xmlns:a16="http://schemas.microsoft.com/office/drawing/2014/main" val="1809018920"/>
                    </a:ext>
                  </a:extLst>
                </a:gridCol>
              </a:tblGrid>
              <a:tr h="715540">
                <a:tc>
                  <a:txBody>
                    <a:bodyPr/>
                    <a:lstStyle/>
                    <a:p>
                      <a:r>
                        <a:rPr lang="es-ES" b="1"/>
                        <a:t>Metodología</a:t>
                      </a:r>
                      <a:endParaRPr lang="es-ES"/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b="1"/>
                        <a:t>Ventajas</a:t>
                      </a:r>
                      <a:endParaRPr lang="es-ES"/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b="1" dirty="0"/>
                        <a:t>Desventajas</a:t>
                      </a:r>
                      <a:endParaRPr lang="es-ES" dirty="0"/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b="1"/>
                        <a:t>Aplicabilidad al Proyecto</a:t>
                      </a:r>
                      <a:endParaRPr lang="es-ES"/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5703304"/>
                  </a:ext>
                </a:extLst>
              </a:tr>
              <a:tr h="715540">
                <a:tc>
                  <a:txBody>
                    <a:bodyPr/>
                    <a:lstStyle/>
                    <a:p>
                      <a:r>
                        <a:rPr lang="es-ES" b="1"/>
                        <a:t>Cascada</a:t>
                      </a:r>
                      <a:endParaRPr lang="es-E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Planificación clara, etapas bien definidas.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Poco flexible ante requerimientos nuevos.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No se adapta bien a cambios frecuentes o validaciones constantes.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974109"/>
                  </a:ext>
                </a:extLst>
              </a:tr>
              <a:tr h="715540">
                <a:tc>
                  <a:txBody>
                    <a:bodyPr/>
                    <a:lstStyle/>
                    <a:p>
                      <a:r>
                        <a:rPr lang="es-ES" b="1"/>
                        <a:t>Prototipado</a:t>
                      </a:r>
                      <a:endParaRPr lang="es-E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Permite validar funcionalidades con usuarios no técnicos de forma temprana.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Si el prototipo no es funcional, puede ralentizar el avance del desarrollo.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Útil para probar interfaces simples con PYMES reales y ajustar rápidamente la lógica de reposición.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4223682"/>
                  </a:ext>
                </a:extLst>
              </a:tr>
              <a:tr h="715540">
                <a:tc>
                  <a:txBody>
                    <a:bodyPr/>
                    <a:lstStyle/>
                    <a:p>
                      <a:r>
                        <a:rPr lang="es-ES" b="1"/>
                        <a:t>Ágil (adaptado)</a:t>
                      </a:r>
                      <a:endParaRPr lang="es-E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Flexibilidad para hacer entregas funcionales parciales e iterar con rapidez.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Requiere mucha autogestión en desarrollo individual.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Ideal para el desarrollo por etapas de módulos como </a:t>
                      </a:r>
                      <a:r>
                        <a:rPr lang="es-ES" dirty="0" err="1"/>
                        <a:t>login</a:t>
                      </a:r>
                      <a:r>
                        <a:rPr lang="es-ES" dirty="0"/>
                        <a:t>, exportación, alertas y sugerencias en </a:t>
                      </a:r>
                      <a:r>
                        <a:rPr lang="es-ES" dirty="0" err="1"/>
                        <a:t>ControlRepro</a:t>
                      </a:r>
                      <a:r>
                        <a:rPr lang="es-ES" dirty="0"/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1920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839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C0354-3B7B-FD73-889C-10B67EE2E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0101915-8273-1B7C-9AA5-497434CFBD4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3"/>
          <a:stretch/>
        </p:blipFill>
        <p:spPr>
          <a:xfrm>
            <a:off x="1509987" y="0"/>
            <a:ext cx="9172026" cy="80288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6559472-D300-65B4-F27C-A42E575F45A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024" y="89554"/>
            <a:ext cx="719254" cy="60002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BD3E30BE-BF85-8829-DDDC-89D64228E31D}"/>
              </a:ext>
            </a:extLst>
          </p:cNvPr>
          <p:cNvSpPr/>
          <p:nvPr/>
        </p:nvSpPr>
        <p:spPr>
          <a:xfrm>
            <a:off x="1752521" y="134048"/>
            <a:ext cx="84471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Metodologia</a:t>
            </a:r>
            <a:r>
              <a:rPr kumimoji="0" lang="es-CL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 aplicada para </a:t>
            </a:r>
            <a:r>
              <a:rPr kumimoji="0" lang="es-CL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ControlRepro</a:t>
            </a:r>
            <a:endParaRPr kumimoji="0" lang="es-CL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EB378E-B5D0-0EBE-35BB-A6CD04A58889}"/>
              </a:ext>
            </a:extLst>
          </p:cNvPr>
          <p:cNvSpPr txBox="1"/>
          <p:nvPr/>
        </p:nvSpPr>
        <p:spPr>
          <a:xfrm>
            <a:off x="123092" y="1068340"/>
            <a:ext cx="1192236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“Para el desarrollo del sistema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ControlRepro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se adoptó una metodología ágil adaptada, ideal para proyectos individuales con enfoque iterativo, validaciones frecuentes y plazos definidos.”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Durante el desarrollo de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ControlRepro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, se optó por una metodología ágil adaptada, la cual permitió trabajar en ciclos cortos con entregas funcionales semana a semana. Esta estrategia facilitó una implementación modular, con constantes ajustes según observaciones surgidas durante las pruebas funcionales.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La flexibilidad de este enfoque permitió iniciar con módulos esenciales —como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login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, gestión de productos y exportación a Excel— e ir incorporando funcionalidades más complejas como alertas, control de stock crítico y sugerencia automática de pedidos.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Gracias a esta metodología se logró: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Adaptarse a cambios de requerimientos sin afectar el progreso global.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Realizar validaciones continuas durante cada etapa.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Priorizar siempre una versión funcional y estable.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Garantizar que cada entrega cumpliera con criterios mínimos del MVP.</a:t>
            </a:r>
          </a:p>
        </p:txBody>
      </p:sp>
    </p:spTree>
    <p:extLst>
      <p:ext uri="{BB962C8B-B14F-4D97-AF65-F5344CB8AC3E}">
        <p14:creationId xmlns:p14="http://schemas.microsoft.com/office/powerpoint/2010/main" val="142189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DA54A-3C92-6B60-E96D-EFD465BCD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E84BA9C-7712-20A2-E77F-AB6CD7F091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3"/>
          <a:stretch/>
        </p:blipFill>
        <p:spPr>
          <a:xfrm>
            <a:off x="1509987" y="0"/>
            <a:ext cx="9172026" cy="80288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EED1466-DF22-F599-FBE9-CB9AFD0E9E5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024" y="89554"/>
            <a:ext cx="719254" cy="60002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2CBF96F0-CEF2-B642-3DB9-64BD15C05579}"/>
              </a:ext>
            </a:extLst>
          </p:cNvPr>
          <p:cNvSpPr/>
          <p:nvPr/>
        </p:nvSpPr>
        <p:spPr>
          <a:xfrm>
            <a:off x="1752521" y="134048"/>
            <a:ext cx="84471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Herramientas Utilizadas </a:t>
            </a:r>
          </a:p>
        </p:txBody>
      </p:sp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F0010543-D3B1-43D2-A03A-C9EA92FAC671}"/>
              </a:ext>
            </a:extLst>
          </p:cNvPr>
          <p:cNvGraphicFramePr>
            <a:graphicFrameLocks noGrp="1"/>
          </p:cNvGraphicFramePr>
          <p:nvPr/>
        </p:nvGraphicFramePr>
        <p:xfrm>
          <a:off x="0" y="1366520"/>
          <a:ext cx="12192000" cy="5491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2341289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31536556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991785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Categoría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b="1"/>
                        <a:t>Herramienta</a:t>
                      </a:r>
                      <a:endParaRPr lang="es-E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b="1"/>
                        <a:t>Justificación</a:t>
                      </a:r>
                      <a:endParaRPr lang="es-E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6083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/>
                        <a:t>Frontend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Vue.js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Framework ligero y progresivo, ideal para interfaces dinámicas y reactivas.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9526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/>
                        <a:t>Backend / Motor de app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Node.js + Electron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Permite crear aplicaciones de escritorio multiplataforma con tecnologías web.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3483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/>
                        <a:t>Base de datos (local)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SQLite (simulada vía archivos JS)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Solución local liviana, sin necesidad de servidor externo.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3614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/>
                        <a:t>Estilos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Tailwind CSS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Framework CSS utilitario que permite un desarrollo ágil y responsive.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80468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/>
                        <a:t>Exportación de pedidos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xlsx y pdfkit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Permiten generar archivos Excel y PDF de forma sencilla y profesional.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4747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/>
                        <a:t>Control de versiones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Git + GitHub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Registro de cambios continuo y respaldo seguro del proyecto.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5638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/>
                        <a:t>Gestión del proyecto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Trello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Organización visual del trabajo por módulos y tareas semanales.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4363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/>
                        <a:t>Editor de código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/>
                        <a:t>Visual Studio Code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Editor ligero con amplia compatibilidad de extensiones y depuración.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8461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97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617AC-FF51-B3FD-0DDF-352667638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E2BFF40-B427-2752-BC46-3619A884D2A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3"/>
          <a:stretch/>
        </p:blipFill>
        <p:spPr>
          <a:xfrm>
            <a:off x="1509987" y="0"/>
            <a:ext cx="9172026" cy="80288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AD77325-992F-AD38-7B17-DD1E2270D2B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024" y="89554"/>
            <a:ext cx="719254" cy="60002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629F5FFB-C718-571B-9964-9EA70DC1E91D}"/>
              </a:ext>
            </a:extLst>
          </p:cNvPr>
          <p:cNvSpPr/>
          <p:nvPr/>
        </p:nvSpPr>
        <p:spPr>
          <a:xfrm>
            <a:off x="1752521" y="134048"/>
            <a:ext cx="84471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MVP Implementado y Resultados </a:t>
            </a:r>
          </a:p>
        </p:txBody>
      </p:sp>
      <p:sp>
        <p:nvSpPr>
          <p:cNvPr id="40" name="Rectangle 19">
            <a:extLst>
              <a:ext uri="{FF2B5EF4-FFF2-40B4-BE49-F238E27FC236}">
                <a16:creationId xmlns:a16="http://schemas.microsoft.com/office/drawing/2014/main" id="{247B1527-5551-B3D1-ED52-1170C333BF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607" y="492185"/>
            <a:ext cx="11032958" cy="621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b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ControlRepro</a:t>
            </a: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logró consolidar un producto mínimo viable funcional, orientado a resolver las principales falencias de reposición de productos en PYMES.</a:t>
            </a:r>
            <a:b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 desarrollo se enfocó en simplicidad, trazabilidad y exportación efectiva de pedidos.</a:t>
            </a:r>
            <a:b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✅ Funcionalidades incluidas: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Login</a:t>
            </a: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local con RUT y PIN</a:t>
            </a: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Garantiza que toda operación esté asociada a un trabajador.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Gestión de productos y proveedores</a:t>
            </a: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Con lead time y precios por caja.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Ingreso de consumo manual</a:t>
            </a: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Base para futuras recomendaciones inteligentes.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Exportación a Excel</a:t>
            </a: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Archivo con datos completos, incluyendo responsable de la acción.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Alertas visuales</a:t>
            </a: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Por bajo stock o punto de reposición alcanzado.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Interfaz clara y sin conexión a internet</a:t>
            </a: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Ideal para entornos con baja digitalización.</a:t>
            </a:r>
            <a:b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📈 </a:t>
            </a: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Resultados alcanzados: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Trazabilidad de usuarios</a:t>
            </a: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100% de operaciones registradas.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Asociación producto-proveedor</a:t>
            </a: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100% de cobertura.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Exportación funcional y rápida</a:t>
            </a: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&lt; 3 segundos por archivo.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 funcional sin errores críticos</a:t>
            </a: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Validación completa del MVP.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" alt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636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617AC-FF51-B3FD-0DDF-352667638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E2BFF40-B427-2752-BC46-3619A884D2A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3"/>
          <a:stretch/>
        </p:blipFill>
        <p:spPr>
          <a:xfrm>
            <a:off x="1509987" y="0"/>
            <a:ext cx="9172026" cy="80288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AD77325-992F-AD38-7B17-DD1E2270D2B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024" y="89554"/>
            <a:ext cx="719254" cy="60002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629F5FFB-C718-571B-9964-9EA70DC1E91D}"/>
              </a:ext>
            </a:extLst>
          </p:cNvPr>
          <p:cNvSpPr/>
          <p:nvPr/>
        </p:nvSpPr>
        <p:spPr>
          <a:xfrm>
            <a:off x="1752521" y="134048"/>
            <a:ext cx="84471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Expectativas Futuras para </a:t>
            </a:r>
            <a:r>
              <a:rPr kumimoji="0" lang="es-CL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ControlRepro</a:t>
            </a:r>
            <a:endParaRPr kumimoji="0" lang="es-CL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19">
            <a:extLst>
              <a:ext uri="{FF2B5EF4-FFF2-40B4-BE49-F238E27FC236}">
                <a16:creationId xmlns:a16="http://schemas.microsoft.com/office/drawing/2014/main" id="{247B1527-5551-B3D1-ED52-1170C333BF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607" y="3108286"/>
            <a:ext cx="11032958" cy="984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b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es-ES" alt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40E3AA0-E8F4-4402-B815-8E2F94E8B113}"/>
              </a:ext>
            </a:extLst>
          </p:cNvPr>
          <p:cNvSpPr txBox="1"/>
          <p:nvPr/>
        </p:nvSpPr>
        <p:spPr>
          <a:xfrm>
            <a:off x="372901" y="1107831"/>
            <a:ext cx="11446197" cy="5280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ControlRepro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ha alcanzado un MVP funcional y estable, pero su diseño modular permite continuar con nuevas funcionalidades que mejoren aún más la experiencia y eficiencia operativa de las PYMES.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🔄 Mejoras proyectadas: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Módulo de consumo automatizado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Registro automático de egresos mediante integración con sistemas de venta o ingreso rápido diario.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Motor inteligente de sugerencias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Algoritmo basado en comportamiento histórico, stock mínimo y lead time, que proponga pedidos óptimos.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Exportación en formato PDF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Generación de pedidos con diseño imprimible y profesional, listo para enviar por correo.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Alertas inteligentes por proveedor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Notificaciones sobre retrasos frecuentes, comparación entre tiempos reales y tiempos prometidos.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Visualización de datos históricos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Gráficas por producto y por periodo, para apoyar decisiones de compra estratégicas.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 por roles o niveles de acceso</a:t>
            </a:r>
            <a:b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Distinción entre usuario operador y administrador con permisos personalizados.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371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1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1610</Words>
  <Application>Microsoft Office PowerPoint</Application>
  <PresentationFormat>Panorámica</PresentationFormat>
  <Paragraphs>170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10</vt:i4>
      </vt:variant>
    </vt:vector>
  </HeadingPairs>
  <TitlesOfParts>
    <vt:vector size="19" baseType="lpstr">
      <vt:lpstr>Gungsuh</vt:lpstr>
      <vt:lpstr>Aptos</vt:lpstr>
      <vt:lpstr>Arial</vt:lpstr>
      <vt:lpstr>Arial Narrow</vt:lpstr>
      <vt:lpstr>Calibri</vt:lpstr>
      <vt:lpstr>Calibri Light</vt:lpstr>
      <vt:lpstr>Times New Roman</vt:lpstr>
      <vt:lpstr>1_Tema de Office</vt:lpstr>
      <vt:lpstr>2_Tema de Office</vt:lpstr>
      <vt:lpstr>Presentación de PowerPoint</vt:lpstr>
      <vt:lpstr>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Conclusiones Finales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CERDA FUENTES, SEBASTIAN I.</dc:creator>
  <cp:lastModifiedBy>CERDA FUENTES, SEBASTIAN I.</cp:lastModifiedBy>
  <cp:revision>1</cp:revision>
  <dcterms:created xsi:type="dcterms:W3CDTF">2025-07-11T14:32:38Z</dcterms:created>
  <dcterms:modified xsi:type="dcterms:W3CDTF">2025-07-11T14:32:59Z</dcterms:modified>
</cp:coreProperties>
</file>

<file path=docProps/thumbnail.jpeg>
</file>